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8" r:id="rId2"/>
    <p:sldId id="265" r:id="rId3"/>
    <p:sldId id="266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4" autoAdjust="0"/>
  </p:normalViewPr>
  <p:slideViewPr>
    <p:cSldViewPr>
      <p:cViewPr varScale="1">
        <p:scale>
          <a:sx n="60" d="100"/>
          <a:sy n="60" d="100"/>
        </p:scale>
        <p:origin x="-14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0E1BAF-384D-4253-A962-901944B4450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EA8E7D-B0F8-4D83-B2EF-381475761C81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liss Regular" pitchFamily="2" charset="0"/>
              </a:rPr>
              <a:t>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265066"/>
            <a:ext cx="3005164" cy="1011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50812" y="2564904"/>
            <a:ext cx="3577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biLevel thresh="25000"/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000" y="5212294"/>
            <a:ext cx="3859131" cy="116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80000" y="180000"/>
            <a:ext cx="6912767" cy="2337050"/>
          </a:xfrm>
          <a:prstGeom prst="rect">
            <a:avLst/>
          </a:prstGeom>
          <a:noFill/>
        </p:spPr>
        <p:txBody>
          <a:bodyPr wrap="square" rIns="90000" rtlCol="0" anchor="ctr" anchorCtr="1">
            <a:spAutoFit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en-GB" sz="7200" dirty="0" err="1">
                <a:latin typeface="Monotype Corsiva"/>
                <a:ea typeface="Calibri"/>
                <a:cs typeface="Times New Roman"/>
              </a:rPr>
              <a:t>Jetway</a:t>
            </a:r>
            <a:endParaRPr lang="en-GB" sz="72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en-GB" sz="4400" dirty="0">
                <a:latin typeface="Bliss Bold" pitchFamily="2" charset="0"/>
                <a:ea typeface="Calibri"/>
                <a:cs typeface="Times New Roman"/>
              </a:rPr>
              <a:t>Integrated </a:t>
            </a:r>
            <a:r>
              <a:rPr lang="en-GB" sz="4400" dirty="0">
                <a:effectLst>
                  <a:outerShdw blurRad="1270000" dist="2540000" dir="21540000" sx="200000" sy="200000" algn="ctr" rotWithShape="0">
                    <a:schemeClr val="tx1">
                      <a:alpha val="0"/>
                    </a:schemeClr>
                  </a:outerShdw>
                </a:effectLst>
                <a:latin typeface="Bliss Bold" pitchFamily="2" charset="0"/>
                <a:ea typeface="Calibri"/>
                <a:cs typeface="Times New Roman"/>
              </a:rPr>
              <a:t>Training</a:t>
            </a:r>
            <a:r>
              <a:rPr lang="en-GB" sz="4400" dirty="0">
                <a:latin typeface="Bliss Bold" pitchFamily="2" charset="0"/>
                <a:ea typeface="Calibri"/>
                <a:cs typeface="Times New Roman"/>
              </a:rPr>
              <a:t> Course</a:t>
            </a:r>
            <a:endParaRPr lang="en-GB" sz="4400" dirty="0">
              <a:effectLst/>
              <a:latin typeface="Bliss Bold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491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030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tx1"/>
                </a:solidFill>
                <a:latin typeface="Bliss Bold" pitchFamily="2" charset="0"/>
              </a:rPr>
              <a:t>Jetway</a:t>
            </a:r>
            <a:r>
              <a:rPr lang="en-GB" dirty="0">
                <a:solidFill>
                  <a:schemeClr val="tx1"/>
                </a:solidFill>
                <a:latin typeface="Bliss Bold" pitchFamily="2" charset="0"/>
              </a:rPr>
              <a:t> Integrated Training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Bliss Regular" pitchFamily="2" charset="0"/>
              </a:rPr>
              <a:t>One continuous training programme over approximately 18 months</a:t>
            </a:r>
          </a:p>
          <a:p>
            <a:r>
              <a:rPr lang="en-GB" sz="2000" dirty="0" smtClean="0">
                <a:latin typeface="Bliss Regular" pitchFamily="2" charset="0"/>
              </a:rPr>
              <a:t>Five flight stages with Theoretical knowledge completed in two stages</a:t>
            </a:r>
          </a:p>
          <a:p>
            <a:r>
              <a:rPr lang="en-GB" sz="2000" dirty="0" smtClean="0">
                <a:latin typeface="Bliss Regular" pitchFamily="2" charset="0"/>
              </a:rPr>
              <a:t>Basic is carried out in tandem with Stage one and two of flying</a:t>
            </a:r>
          </a:p>
          <a:p>
            <a:r>
              <a:rPr lang="en-GB" sz="2000" dirty="0" smtClean="0">
                <a:latin typeface="Bliss Regular" pitchFamily="2" charset="0"/>
              </a:rPr>
              <a:t>Advanced is then completed full time before final stages of flying </a:t>
            </a:r>
            <a:endParaRPr lang="en-GB" sz="2000" dirty="0">
              <a:latin typeface="Bliss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97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/>
                </a:solidFill>
              </a:rPr>
              <a:t>Phase One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Bliss Regular" pitchFamily="2" charset="0"/>
              </a:rPr>
              <a:t>Basic Flight Training including circuits</a:t>
            </a:r>
          </a:p>
          <a:p>
            <a:r>
              <a:rPr lang="en-GB" sz="2000" dirty="0">
                <a:latin typeface="Bliss Regular" pitchFamily="2" charset="0"/>
              </a:rPr>
              <a:t>Culminates with first solo circuit</a:t>
            </a:r>
          </a:p>
          <a:p>
            <a:endParaRPr lang="en-GB" sz="2000" dirty="0">
              <a:latin typeface="Bliss Regular" pitchFamily="2" charset="0"/>
            </a:endParaRPr>
          </a:p>
          <a:p>
            <a:pPr lvl="1"/>
            <a:r>
              <a:rPr lang="en-GB" sz="2000" dirty="0">
                <a:latin typeface="Bliss Regular" pitchFamily="2" charset="0"/>
              </a:rPr>
              <a:t>13 hours 	 </a:t>
            </a:r>
            <a:r>
              <a:rPr lang="en-GB" sz="2000" dirty="0" err="1">
                <a:latin typeface="Bliss Regular" pitchFamily="2" charset="0"/>
              </a:rPr>
              <a:t>Tecnam</a:t>
            </a:r>
            <a:r>
              <a:rPr lang="en-GB" sz="2000" dirty="0">
                <a:latin typeface="Bliss Regular" pitchFamily="2" charset="0"/>
              </a:rPr>
              <a:t> P2008</a:t>
            </a:r>
          </a:p>
        </p:txBody>
      </p:sp>
    </p:spTree>
    <p:extLst>
      <p:ext uri="{BB962C8B-B14F-4D97-AF65-F5344CB8AC3E}">
        <p14:creationId xmlns:p14="http://schemas.microsoft.com/office/powerpoint/2010/main" val="62738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961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Phase Two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Bliss Regular" pitchFamily="2" charset="0"/>
              </a:rPr>
              <a:t>Intermediate training including Navigation and introduction into instrument flight</a:t>
            </a:r>
          </a:p>
          <a:p>
            <a:endParaRPr lang="en-GB" sz="2000" dirty="0">
              <a:latin typeface="Bliss Regular" pitchFamily="2" charset="0"/>
            </a:endParaRPr>
          </a:p>
          <a:p>
            <a:pPr lvl="1"/>
            <a:r>
              <a:rPr lang="en-GB" sz="2000" dirty="0" smtClean="0">
                <a:latin typeface="Bliss Regular" pitchFamily="2" charset="0"/>
              </a:rPr>
              <a:t>33 hours 	</a:t>
            </a:r>
            <a:r>
              <a:rPr lang="en-GB" sz="2000" dirty="0" err="1" smtClean="0">
                <a:latin typeface="Bliss Regular" pitchFamily="2" charset="0"/>
              </a:rPr>
              <a:t>Tecnam</a:t>
            </a:r>
            <a:r>
              <a:rPr lang="en-GB" sz="2000" dirty="0" smtClean="0">
                <a:latin typeface="Bliss Regular" pitchFamily="2" charset="0"/>
              </a:rPr>
              <a:t> Aircraft</a:t>
            </a:r>
          </a:p>
          <a:p>
            <a:pPr lvl="1"/>
            <a:r>
              <a:rPr lang="en-GB" sz="2000" dirty="0" smtClean="0">
                <a:latin typeface="Bliss Regular" pitchFamily="2" charset="0"/>
              </a:rPr>
              <a:t>5 hours 	FNPT Simulator ALX</a:t>
            </a:r>
            <a:endParaRPr lang="en-GB" sz="2000" dirty="0">
              <a:latin typeface="Bliss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8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Phase Three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Bliss Regular" pitchFamily="2" charset="0"/>
              </a:rPr>
              <a:t>Advanced visual flight training progressing to more complex aircraft</a:t>
            </a:r>
          </a:p>
          <a:p>
            <a:r>
              <a:rPr lang="en-GB" sz="2000" dirty="0" smtClean="0">
                <a:latin typeface="Bliss Regular" pitchFamily="2" charset="0"/>
              </a:rPr>
              <a:t>Also covered is night flying, radio navigation and instrument flight, general handling and limited panel operations</a:t>
            </a:r>
          </a:p>
          <a:p>
            <a:pPr lvl="1"/>
            <a:r>
              <a:rPr lang="en-GB" sz="2000" dirty="0" smtClean="0">
                <a:latin typeface="Bliss Regular" pitchFamily="2" charset="0"/>
              </a:rPr>
              <a:t>6.5 hours 	</a:t>
            </a:r>
            <a:r>
              <a:rPr lang="en-GB" sz="2000" dirty="0" err="1" smtClean="0">
                <a:latin typeface="Bliss Regular" pitchFamily="2" charset="0"/>
              </a:rPr>
              <a:t>Tecnam</a:t>
            </a:r>
            <a:r>
              <a:rPr lang="en-GB" sz="2000" dirty="0" smtClean="0">
                <a:latin typeface="Bliss Regular" pitchFamily="2" charset="0"/>
              </a:rPr>
              <a:t> (night)</a:t>
            </a:r>
          </a:p>
          <a:p>
            <a:pPr lvl="1"/>
            <a:r>
              <a:rPr lang="en-GB" sz="2000" dirty="0" smtClean="0">
                <a:latin typeface="Bliss Regular" pitchFamily="2" charset="0"/>
              </a:rPr>
              <a:t>48.5 hours	PA28 + PA28R</a:t>
            </a:r>
          </a:p>
          <a:p>
            <a:pPr lvl="1"/>
            <a:r>
              <a:rPr lang="en-GB" sz="2000" dirty="0" smtClean="0">
                <a:latin typeface="Bliss Regular" pitchFamily="2" charset="0"/>
              </a:rPr>
              <a:t>5 hours 	ALX FNPT2</a:t>
            </a:r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14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Phase Four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Bliss Regular" pitchFamily="2" charset="0"/>
              </a:rPr>
              <a:t>VFR multi engine conversion</a:t>
            </a:r>
          </a:p>
          <a:p>
            <a:r>
              <a:rPr lang="en-GB" sz="2000" dirty="0" smtClean="0">
                <a:latin typeface="Bliss Regular" pitchFamily="2" charset="0"/>
              </a:rPr>
              <a:t>Advanced instrument training including applied instrument flight and approaches and airways flight</a:t>
            </a:r>
          </a:p>
          <a:p>
            <a:pPr marL="137160" indent="0">
              <a:buNone/>
            </a:pPr>
            <a:endParaRPr lang="en-GB" sz="2000" dirty="0" smtClean="0">
              <a:latin typeface="Bliss Regular" pitchFamily="2" charset="0"/>
            </a:endParaRPr>
          </a:p>
          <a:p>
            <a:pPr lvl="1"/>
            <a:r>
              <a:rPr lang="en-GB" sz="2000" dirty="0" smtClean="0">
                <a:latin typeface="Bliss Regular" pitchFamily="2" charset="0"/>
              </a:rPr>
              <a:t>30 hours 	ALX FNPT2</a:t>
            </a:r>
          </a:p>
          <a:p>
            <a:pPr lvl="1"/>
            <a:r>
              <a:rPr lang="en-GB" sz="2000" dirty="0" smtClean="0">
                <a:latin typeface="Bliss Regular" pitchFamily="2" charset="0"/>
              </a:rPr>
              <a:t>50 hours 	DA42</a:t>
            </a:r>
          </a:p>
          <a:p>
            <a:pPr marL="0" indent="0">
              <a:buNone/>
            </a:pPr>
            <a:r>
              <a:rPr lang="en-GB" dirty="0" smtClean="0">
                <a:latin typeface="Bliss Regular" pitchFamily="2" charset="0"/>
              </a:rPr>
              <a:t>	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85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Phase Five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GB" sz="2200" dirty="0" smtClean="0">
                <a:latin typeface="Bliss Regular" pitchFamily="2" charset="0"/>
              </a:rPr>
              <a:t>MCC/JOC</a:t>
            </a:r>
          </a:p>
          <a:p>
            <a:pPr marL="137160" indent="0">
              <a:buNone/>
            </a:pPr>
            <a:endParaRPr lang="en-GB" sz="2200" dirty="0" smtClean="0">
              <a:latin typeface="Bliss Regular" pitchFamily="2" charset="0"/>
            </a:endParaRPr>
          </a:p>
          <a:p>
            <a:pPr marL="137160" indent="0">
              <a:buNone/>
            </a:pPr>
            <a:r>
              <a:rPr lang="en-GB" sz="2200" dirty="0" smtClean="0">
                <a:latin typeface="Bliss Regular" pitchFamily="2" charset="0"/>
              </a:rPr>
              <a:t>	Multi </a:t>
            </a:r>
            <a:r>
              <a:rPr lang="en-GB" sz="2200" dirty="0">
                <a:latin typeface="Bliss Regular" pitchFamily="2" charset="0"/>
              </a:rPr>
              <a:t>– crew Co-operation </a:t>
            </a:r>
          </a:p>
          <a:p>
            <a:pPr marL="137160" indent="0">
              <a:buNone/>
            </a:pPr>
            <a:r>
              <a:rPr lang="en-GB" sz="2200" dirty="0" smtClean="0">
                <a:latin typeface="Bliss Regular" pitchFamily="2" charset="0"/>
              </a:rPr>
              <a:t>	Jet </a:t>
            </a:r>
            <a:r>
              <a:rPr lang="en-GB" sz="2200" dirty="0">
                <a:latin typeface="Bliss Regular" pitchFamily="2" charset="0"/>
              </a:rPr>
              <a:t>Operator Course</a:t>
            </a:r>
          </a:p>
          <a:p>
            <a:endParaRPr lang="en-GB" sz="2200" dirty="0" smtClean="0">
              <a:latin typeface="Bliss Regular" pitchFamily="2" charset="0"/>
            </a:endParaRPr>
          </a:p>
          <a:p>
            <a:r>
              <a:rPr lang="en-GB" sz="2200" dirty="0" smtClean="0">
                <a:latin typeface="Bliss Regular" pitchFamily="2" charset="0"/>
              </a:rPr>
              <a:t>Medium Size generic Jet (B737/A320)</a:t>
            </a:r>
          </a:p>
          <a:p>
            <a:r>
              <a:rPr lang="en-GB" sz="2200" dirty="0" smtClean="0">
                <a:latin typeface="Bliss Regular" pitchFamily="2" charset="0"/>
              </a:rPr>
              <a:t>Jet familiarisation, RTO, EFATO, System failures, Upset Training all as part of the normal two crew set up on Turbo fan aircraft</a:t>
            </a:r>
          </a:p>
          <a:p>
            <a:endParaRPr lang="en-GB" sz="2200" dirty="0">
              <a:latin typeface="Bliss Regular" pitchFamily="2" charset="0"/>
            </a:endParaRPr>
          </a:p>
          <a:p>
            <a:pPr lvl="1"/>
            <a:r>
              <a:rPr lang="en-GB" sz="2200" dirty="0" smtClean="0">
                <a:latin typeface="Bliss Regular" pitchFamily="2" charset="0"/>
              </a:rPr>
              <a:t>24 hours 	ALX</a:t>
            </a:r>
          </a:p>
          <a:p>
            <a:pPr marL="137160" indent="0">
              <a:buNone/>
            </a:pP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09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33" y="359586"/>
            <a:ext cx="9144000" cy="61388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tx1"/>
                </a:solidFill>
                <a:latin typeface="Bliss Bold" pitchFamily="2" charset="0"/>
              </a:rPr>
              <a:t>Jetway</a:t>
            </a:r>
            <a:r>
              <a:rPr lang="en-GB" dirty="0">
                <a:solidFill>
                  <a:schemeClr val="tx1"/>
                </a:solidFill>
                <a:latin typeface="Bliss Bold" pitchFamily="2" charset="0"/>
              </a:rPr>
              <a:t> Integrated Training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en-GB" sz="2000" dirty="0" smtClean="0">
              <a:latin typeface="Bliss Regular" pitchFamily="2" charset="0"/>
            </a:endParaRPr>
          </a:p>
          <a:p>
            <a:r>
              <a:rPr lang="en-GB" sz="2000" dirty="0">
                <a:latin typeface="Bliss Regular" pitchFamily="2" charset="0"/>
              </a:rPr>
              <a:t>Integrated Course Utilises brand new </a:t>
            </a:r>
            <a:r>
              <a:rPr lang="en-GB" sz="2000" dirty="0" err="1">
                <a:latin typeface="Bliss Regular" pitchFamily="2" charset="0"/>
              </a:rPr>
              <a:t>Tecnam</a:t>
            </a:r>
            <a:r>
              <a:rPr lang="en-GB" sz="2000" dirty="0">
                <a:latin typeface="Bliss Regular" pitchFamily="2" charset="0"/>
              </a:rPr>
              <a:t> glass cockpit Aircraft for basic training </a:t>
            </a:r>
          </a:p>
          <a:p>
            <a:r>
              <a:rPr lang="en-GB" sz="2000" dirty="0">
                <a:latin typeface="Bliss Regular" pitchFamily="2" charset="0"/>
              </a:rPr>
              <a:t>3 x actual twin engine flight time as modular route</a:t>
            </a:r>
          </a:p>
          <a:p>
            <a:r>
              <a:rPr lang="en-GB" sz="2000" dirty="0">
                <a:latin typeface="Bliss Regular" pitchFamily="2" charset="0"/>
              </a:rPr>
              <a:t>Perceived by some airlines as superior product (although biggest employer of low hour cadets </a:t>
            </a:r>
            <a:r>
              <a:rPr lang="en-GB" sz="2000" dirty="0" err="1">
                <a:latin typeface="Bliss Regular" pitchFamily="2" charset="0"/>
              </a:rPr>
              <a:t>eg</a:t>
            </a:r>
            <a:r>
              <a:rPr lang="en-GB" sz="2000" dirty="0">
                <a:latin typeface="Bliss Regular" pitchFamily="2" charset="0"/>
              </a:rPr>
              <a:t>. Ryanair, Flybe etc. will take graduates from other scheme )</a:t>
            </a:r>
          </a:p>
          <a:p>
            <a:pPr marL="13716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98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189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 </vt:lpstr>
      <vt:lpstr>Jetway Integrated Training</vt:lpstr>
      <vt:lpstr>Phase One</vt:lpstr>
      <vt:lpstr>Phase Two</vt:lpstr>
      <vt:lpstr>Phase Three</vt:lpstr>
      <vt:lpstr>Phase Four</vt:lpstr>
      <vt:lpstr>Phase Five</vt:lpstr>
      <vt:lpstr>Jetway Integrated Training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JETWAY INTEGRATED TRAINING</dc:title>
  <dc:creator>Lisa Wilkinson</dc:creator>
  <cp:lastModifiedBy>Lisa Wilkinson</cp:lastModifiedBy>
  <cp:revision>21</cp:revision>
  <dcterms:created xsi:type="dcterms:W3CDTF">2015-11-16T13:43:30Z</dcterms:created>
  <dcterms:modified xsi:type="dcterms:W3CDTF">2015-12-03T13:05:16Z</dcterms:modified>
</cp:coreProperties>
</file>